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46" d="100"/>
          <a:sy n="46" d="100"/>
        </p:scale>
        <p:origin x="49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smtClean="0"/>
              <a:t>Smelltu til að breyta stíl aðalundirtitla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33C36AC-7EFD-48F3-97AD-5DA04721B046}" type="datetimeFigureOut">
              <a:rPr lang="is-IS" smtClean="0"/>
              <a:t>31.3.2016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B74AFF3-8972-49BB-AB43-63F252804052}" type="slidenum">
              <a:rPr lang="is-IS" smtClean="0"/>
              <a:t>‹#›</a:t>
            </a:fld>
            <a:endParaRPr lang="is-I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64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íðmynd með mynd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36AC-7EFD-48F3-97AD-5DA04721B046}" type="datetimeFigureOut">
              <a:rPr lang="is-IS" smtClean="0"/>
              <a:t>31.3.2016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AFF3-8972-49BB-AB43-63F25280405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3981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ill og mynd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36AC-7EFD-48F3-97AD-5DA04721B046}" type="datetimeFigureOut">
              <a:rPr lang="is-IS" smtClean="0"/>
              <a:t>31.3.2016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AFF3-8972-49BB-AB43-63F252804052}" type="slidenum">
              <a:rPr lang="is-IS" smtClean="0"/>
              <a:t>‹#›</a:t>
            </a:fld>
            <a:endParaRPr lang="is-I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442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tna í með mynd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36AC-7EFD-48F3-97AD-5DA04721B046}" type="datetimeFigureOut">
              <a:rPr lang="is-IS" smtClean="0"/>
              <a:t>31.3.2016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AFF3-8972-49BB-AB43-63F252804052}" type="slidenum">
              <a:rPr lang="is-IS" smtClean="0"/>
              <a:t>‹#›</a:t>
            </a:fld>
            <a:endParaRPr lang="is-I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749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fnspj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36AC-7EFD-48F3-97AD-5DA04721B046}" type="datetimeFigureOut">
              <a:rPr lang="is-IS" smtClean="0"/>
              <a:t>31.3.2016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AFF3-8972-49BB-AB43-63F25280405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74995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tna í nafnspj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36AC-7EFD-48F3-97AD-5DA04721B046}" type="datetimeFigureOut">
              <a:rPr lang="is-IS" smtClean="0"/>
              <a:t>31.3.2016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AFF3-8972-49BB-AB43-63F252804052}" type="slidenum">
              <a:rPr lang="is-IS" smtClean="0"/>
              <a:t>‹#›</a:t>
            </a:fld>
            <a:endParaRPr lang="is-I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02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tt eða ós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36AC-7EFD-48F3-97AD-5DA04721B046}" type="datetimeFigureOut">
              <a:rPr lang="is-IS" smtClean="0"/>
              <a:t>31.3.2016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AFF3-8972-49BB-AB43-63F252804052}" type="slidenum">
              <a:rPr lang="is-IS" smtClean="0"/>
              <a:t>‹#›</a:t>
            </a:fld>
            <a:endParaRPr lang="is-I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760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36AC-7EFD-48F3-97AD-5DA04721B046}" type="datetimeFigureOut">
              <a:rPr lang="is-IS" smtClean="0"/>
              <a:t>31.3.2016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AFF3-8972-49BB-AB43-63F252804052}" type="slidenum">
              <a:rPr lang="is-IS" smtClean="0"/>
              <a:t>‹#›</a:t>
            </a:fld>
            <a:endParaRPr lang="is-I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514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36AC-7EFD-48F3-97AD-5DA04721B046}" type="datetimeFigureOut">
              <a:rPr lang="is-IS" smtClean="0"/>
              <a:t>31.3.2016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AFF3-8972-49BB-AB43-63F252804052}" type="slidenum">
              <a:rPr lang="is-IS" smtClean="0"/>
              <a:t>‹#›</a:t>
            </a:fld>
            <a:endParaRPr lang="is-I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17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36AC-7EFD-48F3-97AD-5DA04721B046}" type="datetimeFigureOut">
              <a:rPr lang="is-IS" smtClean="0"/>
              <a:t>31.3.2016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AFF3-8972-49BB-AB43-63F25280405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2461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36AC-7EFD-48F3-97AD-5DA04721B046}" type="datetimeFigureOut">
              <a:rPr lang="is-IS" smtClean="0"/>
              <a:t>31.3.2016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AFF3-8972-49BB-AB43-63F252804052}" type="slidenum">
              <a:rPr lang="is-IS" smtClean="0"/>
              <a:t>‹#›</a:t>
            </a:fld>
            <a:endParaRPr lang="is-I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2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36AC-7EFD-48F3-97AD-5DA04721B046}" type="datetimeFigureOut">
              <a:rPr lang="is-IS" smtClean="0"/>
              <a:t>31.3.2016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AFF3-8972-49BB-AB43-63F25280405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8333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36AC-7EFD-48F3-97AD-5DA04721B046}" type="datetimeFigureOut">
              <a:rPr lang="is-IS" smtClean="0"/>
              <a:t>31.3.2016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AFF3-8972-49BB-AB43-63F252804052}" type="slidenum">
              <a:rPr lang="is-IS" smtClean="0"/>
              <a:t>‹#›</a:t>
            </a:fld>
            <a:endParaRPr lang="is-I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63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36AC-7EFD-48F3-97AD-5DA04721B046}" type="datetimeFigureOut">
              <a:rPr lang="is-IS" smtClean="0"/>
              <a:t>31.3.2016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AFF3-8972-49BB-AB43-63F252804052}" type="slidenum">
              <a:rPr lang="is-IS" smtClean="0"/>
              <a:t>‹#›</a:t>
            </a:fld>
            <a:endParaRPr lang="is-I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05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36AC-7EFD-48F3-97AD-5DA04721B046}" type="datetimeFigureOut">
              <a:rPr lang="is-IS" smtClean="0"/>
              <a:t>31.3.2016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AFF3-8972-49BB-AB43-63F25280405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2514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36AC-7EFD-48F3-97AD-5DA04721B046}" type="datetimeFigureOut">
              <a:rPr lang="is-IS" smtClean="0"/>
              <a:t>31.3.2016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AFF3-8972-49BB-AB43-63F252804052}" type="slidenum">
              <a:rPr lang="is-IS" smtClean="0"/>
              <a:t>‹#›</a:t>
            </a:fld>
            <a:endParaRPr lang="is-I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80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36AC-7EFD-48F3-97AD-5DA04721B046}" type="datetimeFigureOut">
              <a:rPr lang="is-IS" smtClean="0"/>
              <a:t>31.3.2016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AFF3-8972-49BB-AB43-63F25280405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6488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3C36AC-7EFD-48F3-97AD-5DA04721B046}" type="datetimeFigureOut">
              <a:rPr lang="is-IS" smtClean="0"/>
              <a:t>31.3.2016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74AFF3-8972-49BB-AB43-63F25280405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0339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Bylting bls.10-41</a:t>
            </a:r>
            <a:endParaRPr lang="is-IS" dirty="0"/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s-IS" dirty="0" smtClean="0"/>
              <a:t>Aftaka Lúðvíks 16 Frakkakonungs árið 1793 er oft notuð sem táknmynd frönsku byltingarinnar sem </a:t>
            </a:r>
            <a:r>
              <a:rPr lang="is-IS" dirty="0" err="1" smtClean="0"/>
              <a:t>hófst</a:t>
            </a:r>
            <a:r>
              <a:rPr lang="is-IS" dirty="0" smtClean="0"/>
              <a:t> með uppreisn í París 1789.</a:t>
            </a:r>
          </a:p>
          <a:p>
            <a:r>
              <a:rPr lang="is-IS" dirty="0" smtClean="0"/>
              <a:t>Á 17. og 18. öld höfðu konungar Evrópu verið einvaldar. Það </a:t>
            </a:r>
            <a:r>
              <a:rPr lang="is-IS" dirty="0" err="1" smtClean="0"/>
              <a:t>þýddi</a:t>
            </a:r>
            <a:r>
              <a:rPr lang="is-IS" dirty="0" smtClean="0"/>
              <a:t> í raun að þeir </a:t>
            </a:r>
            <a:r>
              <a:rPr lang="is-IS" dirty="0" err="1" smtClean="0"/>
              <a:t>réðu</a:t>
            </a:r>
            <a:r>
              <a:rPr lang="is-IS" dirty="0" smtClean="0"/>
              <a:t> öllu og töldust hafa vald sitt beint frá guði.</a:t>
            </a:r>
          </a:p>
          <a:p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604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il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Franska byltingin breiðist </a:t>
            </a:r>
            <a:r>
              <a:rPr lang="is-IS" dirty="0" err="1" smtClean="0"/>
              <a:t>út</a:t>
            </a:r>
            <a:r>
              <a:rPr lang="is-IS" dirty="0" smtClean="0"/>
              <a:t>.</a:t>
            </a:r>
            <a:endParaRPr lang="is-IS" dirty="0"/>
          </a:p>
        </p:txBody>
      </p:sp>
      <p:sp>
        <p:nvSpPr>
          <p:cNvPr id="6" name="Staðgengill efnis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Eftir uppreisnina í París breiddist byltingin hratt </a:t>
            </a:r>
            <a:r>
              <a:rPr lang="is-IS" dirty="0" err="1" smtClean="0"/>
              <a:t>út</a:t>
            </a:r>
            <a:r>
              <a:rPr lang="is-IS" dirty="0" smtClean="0"/>
              <a:t> um landið. Bændur gerðu uppreisn brenndu hallir og herragarða og drápu aðalsmenn.</a:t>
            </a:r>
          </a:p>
          <a:p>
            <a:r>
              <a:rPr lang="is-IS" dirty="0" smtClean="0"/>
              <a:t>Öll sérréttindi klerka og aðals afnumin.</a:t>
            </a:r>
          </a:p>
          <a:p>
            <a:r>
              <a:rPr lang="is-IS" dirty="0" smtClean="0"/>
              <a:t>Byltingamenn sömdu og samþykktu </a:t>
            </a:r>
            <a:r>
              <a:rPr lang="is-IS" b="1" dirty="0" smtClean="0"/>
              <a:t>Mannréttindayfirlýsingu. </a:t>
            </a:r>
            <a:r>
              <a:rPr lang="is-IS" dirty="0" smtClean="0"/>
              <a:t>þar stendur að allir menn skyldu hafa sömu réttindi og að uppruni allra valda væri </a:t>
            </a:r>
            <a:r>
              <a:rPr lang="is-IS" dirty="0" err="1" smtClean="0"/>
              <a:t>hjá</a:t>
            </a:r>
            <a:r>
              <a:rPr lang="is-IS" dirty="0" smtClean="0"/>
              <a:t> fólkinu. </a:t>
            </a:r>
          </a:p>
          <a:p>
            <a:r>
              <a:rPr lang="is-IS" dirty="0" smtClean="0"/>
              <a:t>Þar með var </a:t>
            </a:r>
            <a:r>
              <a:rPr lang="is-IS" b="1" dirty="0" smtClean="0"/>
              <a:t>einveldinu</a:t>
            </a:r>
            <a:r>
              <a:rPr lang="is-IS" dirty="0" smtClean="0"/>
              <a:t> lokið í Frakklandi.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934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 smtClean="0"/>
              <a:t>Kvennagangan til Versala</a:t>
            </a:r>
            <a:endParaRPr lang="is-IS" b="1" dirty="0"/>
          </a:p>
        </p:txBody>
      </p:sp>
      <p:pic>
        <p:nvPicPr>
          <p:cNvPr id="6" name="Staðgengill mynda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8" r="34078"/>
          <a:stretch>
            <a:fillRect/>
          </a:stretch>
        </p:blipFill>
        <p:spPr/>
      </p:pic>
      <p:sp>
        <p:nvSpPr>
          <p:cNvPr id="5" name="Textastaðgengill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is-IS" sz="2400" dirty="0"/>
              <a:t>20.000 konur fóru í mótmælagöngu frá París til konungshallarinnar í Versölum. Mótmælt var háu matvælaverði og skorti.</a:t>
            </a:r>
          </a:p>
          <a:p>
            <a:r>
              <a:rPr lang="is-IS" sz="2400" dirty="0"/>
              <a:t>Konungur var neyddur til að samþykkja mannréttindayfirlýsinguna og lofa borgurum ákveðnum brauðskammti</a:t>
            </a:r>
          </a:p>
          <a:p>
            <a:r>
              <a:rPr lang="is-IS" sz="2400" dirty="0"/>
              <a:t>Konungsfjölskyldan flutt nauðug til Parísar.</a:t>
            </a:r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val="3090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Ný</a:t>
            </a:r>
            <a:r>
              <a:rPr lang="is-IS" dirty="0" smtClean="0"/>
              <a:t> stjórnarskrá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Frakkar samþykktu nýja stjórnarskrá 1791. Margar hugmyndir hennar sóttar í þá bandarísku.</a:t>
            </a:r>
          </a:p>
          <a:p>
            <a:r>
              <a:rPr lang="is-IS" dirty="0" smtClean="0"/>
              <a:t>Borgarastéttin hafði mestan ávinning af hinni nýju </a:t>
            </a:r>
            <a:r>
              <a:rPr lang="is-IS" dirty="0" err="1" smtClean="0"/>
              <a:t>stjóranarskrá</a:t>
            </a:r>
            <a:r>
              <a:rPr lang="is-IS" dirty="0"/>
              <a:t> </a:t>
            </a:r>
            <a:r>
              <a:rPr lang="is-IS" dirty="0" smtClean="0"/>
              <a:t>, kosningaréttur og aukin pólitísk völd. Karlmenn 25 ára og eldri sem greiddu ákveðin lágmarksskatt fengu kosningarétt.</a:t>
            </a:r>
          </a:p>
          <a:p>
            <a:r>
              <a:rPr lang="is-IS" dirty="0" err="1" smtClean="0"/>
              <a:t>Fáír</a:t>
            </a:r>
            <a:r>
              <a:rPr lang="is-IS" dirty="0" smtClean="0"/>
              <a:t> bændur eða verkamenn fengu aukin réttindi.</a:t>
            </a:r>
          </a:p>
          <a:p>
            <a:r>
              <a:rPr lang="is-IS" dirty="0" smtClean="0"/>
              <a:t>Vald konungs og aðals minkaði . Eignir kirkjunnar fóru undir ríkið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304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Frá konungsríki til lýðveldis.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 smtClean="0"/>
              <a:t>Leiðtogar byltingarinnar vildu breiða </a:t>
            </a:r>
            <a:r>
              <a:rPr lang="is-IS" dirty="0" err="1" smtClean="0"/>
              <a:t>út</a:t>
            </a:r>
            <a:r>
              <a:rPr lang="is-IS" dirty="0" smtClean="0"/>
              <a:t> til annara landa hugmyndirnar um </a:t>
            </a:r>
            <a:r>
              <a:rPr lang="is-IS" sz="2800" dirty="0">
                <a:solidFill>
                  <a:srgbClr val="FF0000"/>
                </a:solidFill>
              </a:rPr>
              <a:t>jöfnuð –frelsi – bræðralag.</a:t>
            </a:r>
          </a:p>
          <a:p>
            <a:r>
              <a:rPr lang="is-IS" dirty="0" smtClean="0">
                <a:solidFill>
                  <a:schemeClr val="tx1"/>
                </a:solidFill>
              </a:rPr>
              <a:t>Konungar og keisarar um alla Evrópu voru skelfing </a:t>
            </a:r>
            <a:r>
              <a:rPr lang="is-IS" dirty="0" err="1" smtClean="0">
                <a:solidFill>
                  <a:schemeClr val="tx1"/>
                </a:solidFill>
              </a:rPr>
              <a:t>lostninr</a:t>
            </a:r>
            <a:r>
              <a:rPr lang="is-IS" dirty="0" smtClean="0">
                <a:solidFill>
                  <a:schemeClr val="tx1"/>
                </a:solidFill>
              </a:rPr>
              <a:t> og </a:t>
            </a:r>
            <a:r>
              <a:rPr lang="is-IS" dirty="0" err="1" smtClean="0">
                <a:solidFill>
                  <a:schemeClr val="tx1"/>
                </a:solidFill>
              </a:rPr>
              <a:t>óttuðust</a:t>
            </a:r>
            <a:r>
              <a:rPr lang="is-IS" dirty="0" smtClean="0">
                <a:solidFill>
                  <a:schemeClr val="tx1"/>
                </a:solidFill>
              </a:rPr>
              <a:t> útbreiðslu byltingahugmyndanna. Þeir vildu koma konungi aftur til valda.</a:t>
            </a:r>
          </a:p>
          <a:p>
            <a:r>
              <a:rPr lang="is-IS" dirty="0" smtClean="0">
                <a:solidFill>
                  <a:schemeClr val="tx1"/>
                </a:solidFill>
              </a:rPr>
              <a:t>Þetta leiddi til stríðs á milli Frakklands og Austurríkis,sem stóð í 23 ár.</a:t>
            </a:r>
          </a:p>
          <a:p>
            <a:r>
              <a:rPr lang="is-IS" dirty="0" smtClean="0">
                <a:solidFill>
                  <a:schemeClr val="tx1"/>
                </a:solidFill>
              </a:rPr>
              <a:t>Sókn </a:t>
            </a:r>
            <a:r>
              <a:rPr lang="is-IS" dirty="0" err="1" smtClean="0">
                <a:solidFill>
                  <a:schemeClr val="tx1"/>
                </a:solidFill>
              </a:rPr>
              <a:t>austuríkismanna</a:t>
            </a:r>
            <a:r>
              <a:rPr lang="is-IS" dirty="0" smtClean="0">
                <a:solidFill>
                  <a:schemeClr val="tx1"/>
                </a:solidFill>
              </a:rPr>
              <a:t> var stöðvuð skammt frá París. Konungur var sviptur öllum völdum og franska lýðveldið stofnað 1792. Konungur tekin af lífi 1793.</a:t>
            </a:r>
          </a:p>
          <a:p>
            <a:endParaRPr lang="is-I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s-I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Ógnarstjórn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-228599" y="2556932"/>
            <a:ext cx="9601196" cy="3702200"/>
          </a:xfrm>
        </p:spPr>
        <p:txBody>
          <a:bodyPr>
            <a:normAutofit fontScale="92500" lnSpcReduction="20000"/>
          </a:bodyPr>
          <a:lstStyle/>
          <a:p>
            <a:r>
              <a:rPr lang="is-IS" dirty="0" smtClean="0"/>
              <a:t>Aftaka konungs leiddi til aukinar andúðar á byltingunni, bæði innanlands og utan.</a:t>
            </a:r>
          </a:p>
          <a:p>
            <a:r>
              <a:rPr lang="is-IS" dirty="0" smtClean="0"/>
              <a:t>Fleiri þjóðir tóku þátt í stríðinu gegn frökkum.</a:t>
            </a:r>
          </a:p>
          <a:p>
            <a:r>
              <a:rPr lang="is-IS" dirty="0" smtClean="0"/>
              <a:t>Til að bregðast við </a:t>
            </a:r>
            <a:r>
              <a:rPr lang="is-IS" dirty="0" err="1" smtClean="0"/>
              <a:t>ógnunum</a:t>
            </a:r>
            <a:r>
              <a:rPr lang="is-IS" dirty="0" smtClean="0"/>
              <a:t> </a:t>
            </a:r>
            <a:r>
              <a:rPr lang="is-IS" dirty="0" err="1" smtClean="0"/>
              <a:t>utanfrá</a:t>
            </a:r>
            <a:r>
              <a:rPr lang="is-IS" dirty="0" smtClean="0"/>
              <a:t> afnam þingið stjórnarskrá og mannréttindi um stundarsakir.</a:t>
            </a:r>
          </a:p>
          <a:p>
            <a:r>
              <a:rPr lang="is-IS" dirty="0" smtClean="0"/>
              <a:t>Í kjölfarið kom tímabil hinnar svokölluðu ógnarstjórnar undir stjórn </a:t>
            </a:r>
            <a:r>
              <a:rPr lang="is-IS" dirty="0" err="1" smtClean="0"/>
              <a:t>lögfræðingsins</a:t>
            </a:r>
            <a:r>
              <a:rPr lang="is-IS" dirty="0" smtClean="0"/>
              <a:t> M. </a:t>
            </a:r>
            <a:r>
              <a:rPr lang="is-IS" dirty="0" err="1" smtClean="0"/>
              <a:t>Robespierre</a:t>
            </a:r>
            <a:r>
              <a:rPr lang="is-IS" dirty="0" smtClean="0"/>
              <a:t> (1758-1794). Á þessu tímabili voru allir sem taldir voru á móti stjórninni handteknir og líflátnir ca. 60.000 manns.</a:t>
            </a:r>
          </a:p>
          <a:p>
            <a:r>
              <a:rPr lang="is-IS" dirty="0" smtClean="0"/>
              <a:t>Að lokum </a:t>
            </a:r>
            <a:r>
              <a:rPr lang="is-IS" dirty="0" err="1" smtClean="0"/>
              <a:t>óttuðust</a:t>
            </a:r>
            <a:r>
              <a:rPr lang="is-IS" dirty="0" smtClean="0"/>
              <a:t> menn að </a:t>
            </a:r>
            <a:r>
              <a:rPr lang="is-IS" smtClean="0"/>
              <a:t>Robespierra. </a:t>
            </a:r>
            <a:r>
              <a:rPr lang="is-IS" dirty="0" smtClean="0"/>
              <a:t>ætlaði að taka einn völdin,hann var handtekin og hálshögvinn.</a:t>
            </a:r>
          </a:p>
          <a:p>
            <a:r>
              <a:rPr lang="is-IS" dirty="0" smtClean="0"/>
              <a:t>Algjör upplausn ríkti í Frakklandi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37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-228601" y="1041401"/>
            <a:ext cx="6241816" cy="1238161"/>
          </a:xfrm>
        </p:spPr>
        <p:txBody>
          <a:bodyPr/>
          <a:lstStyle/>
          <a:p>
            <a:r>
              <a:rPr lang="is-IS" b="1" dirty="0" err="1" smtClean="0"/>
              <a:t>Napóleon</a:t>
            </a:r>
            <a:r>
              <a:rPr lang="is-IS" b="1" dirty="0" smtClean="0"/>
              <a:t> tekur völdin</a:t>
            </a:r>
            <a:endParaRPr lang="is-IS" b="1" dirty="0"/>
          </a:p>
        </p:txBody>
      </p:sp>
      <p:pic>
        <p:nvPicPr>
          <p:cNvPr id="6" name="Staðgengill mynda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7" r="13647"/>
          <a:stretch>
            <a:fillRect/>
          </a:stretch>
        </p:blipFill>
        <p:spPr/>
      </p:pic>
      <p:sp>
        <p:nvSpPr>
          <p:cNvPr id="5" name="Textastaðgengill 4"/>
          <p:cNvSpPr>
            <a:spLocks noGrp="1"/>
          </p:cNvSpPr>
          <p:nvPr>
            <p:ph type="body" sz="half" idx="2"/>
          </p:nvPr>
        </p:nvSpPr>
        <p:spPr>
          <a:xfrm>
            <a:off x="-228601" y="3255432"/>
            <a:ext cx="6241816" cy="2720365"/>
          </a:xfrm>
        </p:spPr>
        <p:txBody>
          <a:bodyPr>
            <a:noAutofit/>
          </a:bodyPr>
          <a:lstStyle/>
          <a:p>
            <a:r>
              <a:rPr lang="is-IS" sz="2000" dirty="0" err="1"/>
              <a:t>Napóleon</a:t>
            </a:r>
            <a:r>
              <a:rPr lang="is-IS" sz="2000" dirty="0"/>
              <a:t> </a:t>
            </a:r>
            <a:r>
              <a:rPr lang="is-IS" sz="2000" dirty="0" err="1"/>
              <a:t>Bonaparte</a:t>
            </a:r>
            <a:r>
              <a:rPr lang="is-IS" sz="2000" dirty="0"/>
              <a:t> (1769-1821) var </a:t>
            </a:r>
            <a:r>
              <a:rPr lang="is-IS" sz="2000" dirty="0" err="1"/>
              <a:t>hershöðingi</a:t>
            </a:r>
            <a:r>
              <a:rPr lang="is-IS" sz="2000" dirty="0"/>
              <a:t> í her </a:t>
            </a:r>
            <a:r>
              <a:rPr lang="is-IS" sz="2000" dirty="0" err="1"/>
              <a:t>F</a:t>
            </a:r>
            <a:r>
              <a:rPr lang="is-IS" sz="2000" dirty="0" err="1"/>
              <a:t>rakklans</a:t>
            </a:r>
            <a:r>
              <a:rPr lang="is-IS" sz="2000" dirty="0"/>
              <a:t>. Fæddur og uppalinn á eyjunni </a:t>
            </a:r>
            <a:r>
              <a:rPr lang="is-IS" sz="2000" dirty="0" err="1"/>
              <a:t>Korsíku</a:t>
            </a:r>
            <a:r>
              <a:rPr lang="is-IS" sz="2000" dirty="0"/>
              <a:t>.</a:t>
            </a:r>
          </a:p>
          <a:p>
            <a:r>
              <a:rPr lang="is-IS" sz="2000" b="1" dirty="0"/>
              <a:t>Valdarán</a:t>
            </a:r>
          </a:p>
          <a:p>
            <a:r>
              <a:rPr lang="is-IS" sz="2000" dirty="0"/>
              <a:t>Honum tókst að notfæra sig óreiðuna sem myndaðist eftir fall ógnarstjórnarinnar og tók völdin með aðstoð hersins 1799.</a:t>
            </a:r>
          </a:p>
          <a:p>
            <a:r>
              <a:rPr lang="is-IS" sz="2000" dirty="0"/>
              <a:t>Frakkar voru orðnir leiðir á </a:t>
            </a:r>
            <a:r>
              <a:rPr lang="is-IS" sz="2000" dirty="0" err="1"/>
              <a:t>óróa</a:t>
            </a:r>
            <a:r>
              <a:rPr lang="is-IS" sz="2000" dirty="0"/>
              <a:t> og óreiðu og vonuðust til að </a:t>
            </a:r>
            <a:r>
              <a:rPr lang="is-IS" sz="2000" dirty="0" err="1"/>
              <a:t>Napoleon</a:t>
            </a:r>
            <a:r>
              <a:rPr lang="is-IS" sz="2000" dirty="0"/>
              <a:t> </a:t>
            </a:r>
            <a:r>
              <a:rPr lang="is-IS" sz="2000" dirty="0" err="1"/>
              <a:t>kæmi</a:t>
            </a:r>
            <a:r>
              <a:rPr lang="is-IS" sz="2000" dirty="0"/>
              <a:t> á </a:t>
            </a:r>
            <a:r>
              <a:rPr lang="is-IS" sz="2000" dirty="0"/>
              <a:t>f</a:t>
            </a:r>
            <a:r>
              <a:rPr lang="is-IS" sz="2000" dirty="0"/>
              <a:t>riði og staðfestu í landinu.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41237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u="sng" dirty="0" smtClean="0"/>
              <a:t>Frakkland undir stjórn </a:t>
            </a:r>
            <a:r>
              <a:rPr lang="is-IS" u="sng" dirty="0" err="1" smtClean="0"/>
              <a:t>Napóleons</a:t>
            </a:r>
            <a:endParaRPr lang="is-IS" u="sng" dirty="0"/>
          </a:p>
        </p:txBody>
      </p:sp>
      <p:pic>
        <p:nvPicPr>
          <p:cNvPr id="5" name="Staðgengill mynda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" b="833"/>
          <a:stretch>
            <a:fillRect/>
          </a:stretch>
        </p:blipFill>
        <p:spPr/>
      </p:pic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-228601" y="3255432"/>
            <a:ext cx="6241816" cy="2561168"/>
          </a:xfrm>
        </p:spPr>
        <p:txBody>
          <a:bodyPr/>
          <a:lstStyle/>
          <a:p>
            <a:r>
              <a:rPr lang="is-IS" dirty="0" smtClean="0"/>
              <a:t>Hann </a:t>
            </a:r>
            <a:r>
              <a:rPr lang="is-IS" dirty="0" err="1" smtClean="0"/>
              <a:t>lét</a:t>
            </a:r>
            <a:r>
              <a:rPr lang="is-IS" dirty="0" smtClean="0"/>
              <a:t> gera margar og merkilegar </a:t>
            </a:r>
            <a:r>
              <a:rPr lang="is-IS" dirty="0" err="1" smtClean="0"/>
              <a:t>umbætur</a:t>
            </a:r>
            <a:r>
              <a:rPr lang="is-IS" dirty="0" smtClean="0"/>
              <a:t> í ríki </a:t>
            </a:r>
            <a:r>
              <a:rPr lang="is-IS" dirty="0" err="1" smtClean="0"/>
              <a:t>sínu</a:t>
            </a:r>
            <a:r>
              <a:rPr lang="is-IS" dirty="0" smtClean="0"/>
              <a:t>.</a:t>
            </a:r>
          </a:p>
          <a:p>
            <a:r>
              <a:rPr lang="is-IS" dirty="0" smtClean="0"/>
              <a:t>Ein lög í ríkinu </a:t>
            </a:r>
            <a:r>
              <a:rPr lang="is-IS" b="1" dirty="0" smtClean="0"/>
              <a:t>Napóleonslög ( </a:t>
            </a:r>
            <a:r>
              <a:rPr lang="is-IS" b="1" dirty="0" err="1" smtClean="0"/>
              <a:t>Code</a:t>
            </a:r>
            <a:r>
              <a:rPr lang="is-IS" b="1" dirty="0" smtClean="0"/>
              <a:t> </a:t>
            </a:r>
            <a:r>
              <a:rPr lang="is-IS" b="1" dirty="0" err="1" smtClean="0"/>
              <a:t>Napoleon</a:t>
            </a:r>
            <a:r>
              <a:rPr lang="is-IS" b="1" dirty="0" smtClean="0"/>
              <a:t> )</a:t>
            </a:r>
          </a:p>
          <a:p>
            <a:r>
              <a:rPr lang="is-IS" b="1" dirty="0" smtClean="0"/>
              <a:t>Áhersla á: tjáningarfrelsi – prentfrelsi – trúfrelsi</a:t>
            </a:r>
          </a:p>
          <a:p>
            <a:r>
              <a:rPr lang="is-IS" dirty="0" err="1" smtClean="0"/>
              <a:t>Ný</a:t>
            </a:r>
            <a:r>
              <a:rPr lang="is-IS" dirty="0" smtClean="0"/>
              <a:t> lög um rétt allra drengja til skólagöngu og menntunar.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188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-74054" y="1041400"/>
            <a:ext cx="6241816" cy="1371600"/>
          </a:xfrm>
        </p:spPr>
        <p:txBody>
          <a:bodyPr/>
          <a:lstStyle/>
          <a:p>
            <a:r>
              <a:rPr lang="is-IS" b="1" dirty="0" err="1" smtClean="0"/>
              <a:t>Napóleon</a:t>
            </a:r>
            <a:r>
              <a:rPr lang="is-IS" b="1" dirty="0" smtClean="0"/>
              <a:t> og her hans</a:t>
            </a:r>
            <a:endParaRPr lang="is-IS" b="1" dirty="0"/>
          </a:p>
        </p:txBody>
      </p:sp>
      <p:pic>
        <p:nvPicPr>
          <p:cNvPr id="5" name="Staðgengill mynda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6" r="32806"/>
          <a:stretch>
            <a:fillRect/>
          </a:stretch>
        </p:blipFill>
        <p:spPr/>
      </p:pic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-228601" y="2627291"/>
            <a:ext cx="6241816" cy="3078050"/>
          </a:xfrm>
        </p:spPr>
        <p:txBody>
          <a:bodyPr>
            <a:normAutofit/>
          </a:bodyPr>
          <a:lstStyle/>
          <a:p>
            <a:r>
              <a:rPr lang="is-IS" dirty="0" smtClean="0"/>
              <a:t>N. Var mjög snjall hershöfðingi og undir hans stjórn lagði franski herinn undir sig stóran hluta Evrópu.</a:t>
            </a:r>
          </a:p>
          <a:p>
            <a:r>
              <a:rPr lang="is-IS" dirty="0" err="1" smtClean="0"/>
              <a:t>Napóleon</a:t>
            </a:r>
            <a:r>
              <a:rPr lang="is-IS" dirty="0" smtClean="0"/>
              <a:t> tók sér </a:t>
            </a:r>
            <a:r>
              <a:rPr lang="is-IS" b="1" dirty="0" smtClean="0"/>
              <a:t>keisaratign </a:t>
            </a:r>
            <a:r>
              <a:rPr lang="is-IS" dirty="0" smtClean="0"/>
              <a:t>1804.</a:t>
            </a:r>
          </a:p>
          <a:p>
            <a:r>
              <a:rPr lang="is-IS" dirty="0" err="1" smtClean="0"/>
              <a:t>Ný</a:t>
            </a:r>
            <a:r>
              <a:rPr lang="is-IS" dirty="0" smtClean="0"/>
              <a:t> tegund </a:t>
            </a:r>
            <a:r>
              <a:rPr lang="is-IS" b="1" dirty="0" smtClean="0"/>
              <a:t>einveldis.</a:t>
            </a:r>
          </a:p>
          <a:p>
            <a:r>
              <a:rPr lang="is-IS" dirty="0" smtClean="0"/>
              <a:t>Sigurgöngu </a:t>
            </a:r>
            <a:r>
              <a:rPr lang="is-IS" dirty="0" err="1" smtClean="0"/>
              <a:t>Napóleons</a:t>
            </a:r>
            <a:r>
              <a:rPr lang="is-IS" dirty="0" smtClean="0"/>
              <a:t> í hernaði lauk með misheppnaðri innrás hans í </a:t>
            </a:r>
            <a:r>
              <a:rPr lang="is-IS" b="1" dirty="0" smtClean="0"/>
              <a:t>Rússland 1812.</a:t>
            </a:r>
          </a:p>
          <a:p>
            <a:r>
              <a:rPr lang="is-IS" dirty="0" smtClean="0"/>
              <a:t>Innrásarher frakka taldi 700.000 menn N. vanmat baráttuvilja rússa og beið algeran ósigur. Megnið af hernum féll </a:t>
            </a:r>
            <a:r>
              <a:rPr lang="is-IS" dirty="0" err="1" smtClean="0"/>
              <a:t>úr</a:t>
            </a:r>
            <a:r>
              <a:rPr lang="is-IS" dirty="0" smtClean="0"/>
              <a:t> hungri,kulda og sjúkdómum.</a:t>
            </a:r>
          </a:p>
          <a:p>
            <a:r>
              <a:rPr lang="is-IS" dirty="0" smtClean="0"/>
              <a:t>Rússlandsstríðið var upphafið að endalokum </a:t>
            </a:r>
            <a:r>
              <a:rPr lang="is-IS" dirty="0" err="1" smtClean="0"/>
              <a:t>Napóleons</a:t>
            </a:r>
            <a:r>
              <a:rPr lang="is-IS" dirty="0" smtClean="0"/>
              <a:t> </a:t>
            </a:r>
          </a:p>
          <a:p>
            <a:endParaRPr lang="is-IS" b="1" dirty="0" smtClean="0"/>
          </a:p>
        </p:txBody>
      </p:sp>
    </p:spTree>
    <p:extLst>
      <p:ext uri="{BB962C8B-B14F-4D97-AF65-F5344CB8AC3E}">
        <p14:creationId xmlns:p14="http://schemas.microsoft.com/office/powerpoint/2010/main" val="25611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Fall </a:t>
            </a:r>
            <a:r>
              <a:rPr lang="is-IS" dirty="0" err="1" smtClean="0"/>
              <a:t>Napóleons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 smtClean="0"/>
              <a:t>Eftir ósigur franska hersins í Rússlandi sameinuðust andstæðingar þeirra gegn þeim.</a:t>
            </a:r>
          </a:p>
          <a:p>
            <a:r>
              <a:rPr lang="is-IS" dirty="0" smtClean="0"/>
              <a:t>Bandalag Breta, Austurríkismanna og Prússa sigruðu Frakka 1813 við </a:t>
            </a:r>
            <a:r>
              <a:rPr lang="is-IS" dirty="0" err="1" smtClean="0"/>
              <a:t>Leipzig</a:t>
            </a:r>
            <a:r>
              <a:rPr lang="is-IS" dirty="0" smtClean="0"/>
              <a:t>.</a:t>
            </a:r>
          </a:p>
          <a:p>
            <a:r>
              <a:rPr lang="is-IS" dirty="0" err="1" smtClean="0"/>
              <a:t>Napóleon</a:t>
            </a:r>
            <a:r>
              <a:rPr lang="is-IS" dirty="0" smtClean="0"/>
              <a:t> varð að segja af sér sem keisari og var sendur í útlegð til eyjarinnar </a:t>
            </a:r>
            <a:r>
              <a:rPr lang="is-IS" dirty="0" err="1" smtClean="0"/>
              <a:t>Elbu</a:t>
            </a:r>
            <a:r>
              <a:rPr lang="is-IS" dirty="0" smtClean="0"/>
              <a:t>.</a:t>
            </a:r>
          </a:p>
          <a:p>
            <a:r>
              <a:rPr lang="is-IS" dirty="0" smtClean="0"/>
              <a:t>1815 </a:t>
            </a:r>
            <a:r>
              <a:rPr lang="is-IS" dirty="0" err="1" smtClean="0"/>
              <a:t>flýr</a:t>
            </a:r>
            <a:r>
              <a:rPr lang="is-IS" dirty="0" smtClean="0"/>
              <a:t> N. þaðan og safnar um sig nýjum her en er endanlega gjörsigraður í orrustunni við </a:t>
            </a:r>
            <a:r>
              <a:rPr lang="is-IS" dirty="0" err="1" smtClean="0"/>
              <a:t>Waterloo</a:t>
            </a:r>
            <a:r>
              <a:rPr lang="is-IS" dirty="0" smtClean="0"/>
              <a:t> í Belgíu. </a:t>
            </a:r>
          </a:p>
          <a:p>
            <a:r>
              <a:rPr lang="is-IS" dirty="0" smtClean="0"/>
              <a:t>N. aftur sendur í útlegð, nú til </a:t>
            </a:r>
            <a:r>
              <a:rPr lang="is-IS" dirty="0" err="1" smtClean="0"/>
              <a:t>eyjarinnatr</a:t>
            </a:r>
            <a:r>
              <a:rPr lang="is-IS" dirty="0" smtClean="0"/>
              <a:t> St. Helenu í </a:t>
            </a:r>
            <a:r>
              <a:rPr lang="is-IS" dirty="0" err="1" smtClean="0"/>
              <a:t>S-Atlandshafi</a:t>
            </a:r>
            <a:r>
              <a:rPr lang="is-IS" dirty="0" smtClean="0"/>
              <a:t> og þar dó hann 1821.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663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Napóleonsstyrjaldir á Norðurlöndum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s-IS" dirty="0" smtClean="0"/>
              <a:t>Um aldamótin 1800 voru tvö konungsríki á Norðurlöndum.</a:t>
            </a:r>
          </a:p>
          <a:p>
            <a:r>
              <a:rPr lang="is-IS" b="1" dirty="0" smtClean="0"/>
              <a:t>Danmörk</a:t>
            </a:r>
            <a:r>
              <a:rPr lang="is-IS" dirty="0" smtClean="0"/>
              <a:t> </a:t>
            </a:r>
            <a:r>
              <a:rPr lang="is-IS" dirty="0" err="1" smtClean="0"/>
              <a:t>réði</a:t>
            </a:r>
            <a:r>
              <a:rPr lang="is-IS" dirty="0" smtClean="0"/>
              <a:t> Noregi – Íslandi – Færeyjum –Grænlandi</a:t>
            </a:r>
          </a:p>
          <a:p>
            <a:r>
              <a:rPr lang="is-IS" b="1" dirty="0" smtClean="0"/>
              <a:t>Svíþjóð</a:t>
            </a:r>
            <a:r>
              <a:rPr lang="is-IS" dirty="0" smtClean="0"/>
              <a:t> </a:t>
            </a:r>
            <a:r>
              <a:rPr lang="is-IS" dirty="0" err="1" smtClean="0"/>
              <a:t>réð</a:t>
            </a:r>
            <a:r>
              <a:rPr lang="is-IS" dirty="0" smtClean="0"/>
              <a:t> yfir Finnlandi.</a:t>
            </a:r>
          </a:p>
          <a:p>
            <a:r>
              <a:rPr lang="is-IS" dirty="0" smtClean="0"/>
              <a:t>Í Napóleonsstríðunum misstu Svíar Finnland til Rússakeisara</a:t>
            </a:r>
          </a:p>
          <a:p>
            <a:r>
              <a:rPr lang="is-IS" dirty="0" smtClean="0"/>
              <a:t>Danir voru í bandalagi við </a:t>
            </a:r>
            <a:r>
              <a:rPr lang="is-IS" dirty="0" err="1" smtClean="0"/>
              <a:t>Napóleon</a:t>
            </a:r>
            <a:r>
              <a:rPr lang="is-IS" dirty="0" smtClean="0"/>
              <a:t> og urðu þarmeð óvinir Breta sem gerðu sprengjuárás á og brenndu Kaupmannahöfn 1807.</a:t>
            </a:r>
          </a:p>
          <a:p>
            <a:r>
              <a:rPr lang="is-IS" dirty="0" smtClean="0"/>
              <a:t>Eftir ósigur </a:t>
            </a:r>
            <a:r>
              <a:rPr lang="is-IS" dirty="0" err="1" smtClean="0"/>
              <a:t>Napóleons</a:t>
            </a:r>
            <a:r>
              <a:rPr lang="is-IS" dirty="0" smtClean="0"/>
              <a:t> var Dönum refsað fyrir að hafa stutt hann með því að taka af þeim Noreg og setja undir Svíþjóð.</a:t>
            </a:r>
          </a:p>
          <a:p>
            <a:r>
              <a:rPr lang="is-IS" dirty="0" smtClean="0"/>
              <a:t>Norðmenn héldu </a:t>
            </a:r>
            <a:r>
              <a:rPr lang="is-IS" dirty="0" err="1" smtClean="0"/>
              <a:t>þó</a:t>
            </a:r>
            <a:r>
              <a:rPr lang="is-IS" dirty="0" smtClean="0"/>
              <a:t> eigin stjórnarskrá,sem </a:t>
            </a:r>
            <a:r>
              <a:rPr lang="is-IS" dirty="0" err="1" smtClean="0"/>
              <a:t>þótti</a:t>
            </a:r>
            <a:r>
              <a:rPr lang="is-IS" dirty="0" smtClean="0"/>
              <a:t> mjög lýðræðisleg.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2701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Gamla samfélagið riðar til falls.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s-IS" dirty="0" smtClean="0"/>
              <a:t>Orðið </a:t>
            </a:r>
            <a:r>
              <a:rPr lang="is-IS" dirty="0" smtClean="0">
                <a:solidFill>
                  <a:srgbClr val="FF0000"/>
                </a:solidFill>
              </a:rPr>
              <a:t>BYLTING</a:t>
            </a:r>
            <a:r>
              <a:rPr lang="is-IS" dirty="0" smtClean="0"/>
              <a:t> þýðir í raun að samfélagið </a:t>
            </a:r>
            <a:r>
              <a:rPr lang="is-IS" dirty="0" err="1" smtClean="0"/>
              <a:t>gjörbreytist</a:t>
            </a:r>
            <a:r>
              <a:rPr lang="is-IS" dirty="0" smtClean="0"/>
              <a:t> á stuttum tíma.</a:t>
            </a:r>
          </a:p>
          <a:p>
            <a:r>
              <a:rPr lang="is-IS" dirty="0" smtClean="0"/>
              <a:t>Fram að byltingunni hafði Frakkland verið svokallað </a:t>
            </a:r>
            <a:r>
              <a:rPr lang="is-IS" dirty="0" err="1" smtClean="0"/>
              <a:t>lögstéttasamfélag</a:t>
            </a:r>
            <a:r>
              <a:rPr lang="is-IS" dirty="0" smtClean="0"/>
              <a:t>.</a:t>
            </a:r>
          </a:p>
          <a:p>
            <a:r>
              <a:rPr lang="is-IS" dirty="0" smtClean="0"/>
              <a:t>Efstur var einvaldur konungur </a:t>
            </a:r>
          </a:p>
          <a:p>
            <a:r>
              <a:rPr lang="is-IS" dirty="0" smtClean="0"/>
              <a:t>1.</a:t>
            </a:r>
            <a:r>
              <a:rPr lang="is-IS" dirty="0"/>
              <a:t> </a:t>
            </a:r>
            <a:r>
              <a:rPr lang="is-IS" dirty="0" smtClean="0"/>
              <a:t>stétt voru </a:t>
            </a:r>
            <a:r>
              <a:rPr lang="is-IS" dirty="0" err="1" smtClean="0"/>
              <a:t>biskupar-prestar-munkar-nunnur</a:t>
            </a:r>
            <a:endParaRPr lang="is-IS" dirty="0" smtClean="0"/>
          </a:p>
          <a:p>
            <a:r>
              <a:rPr lang="is-IS" dirty="0" smtClean="0"/>
              <a:t>2. stétt voru aðalsmenn (greiddu ekki skatta)</a:t>
            </a:r>
          </a:p>
          <a:p>
            <a:r>
              <a:rPr lang="is-IS" dirty="0" smtClean="0"/>
              <a:t>3. stétt voru bændur – handverksmenn – borgarar (98% þjóðarinnar)</a:t>
            </a:r>
          </a:p>
          <a:p>
            <a:pPr marL="0" indent="0">
              <a:buNone/>
            </a:pPr>
            <a:r>
              <a:rPr lang="is-IS" dirty="0" smtClean="0"/>
              <a:t>3. Stétt hafði margar skyldur en fá réttindi. Franska byltingin fjallar um baráttu 3. stéttar fyrir  auknum réttindum.</a:t>
            </a:r>
          </a:p>
          <a:p>
            <a:pPr marL="0" indent="0">
              <a:buNone/>
            </a:pPr>
            <a:r>
              <a:rPr lang="is-IS" dirty="0" smtClean="0"/>
              <a:t>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375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Valdarán á Íslandi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 dirty="0" smtClean="0"/>
              <a:t>Bretar </a:t>
            </a:r>
            <a:r>
              <a:rPr lang="is-IS" dirty="0" err="1" smtClean="0"/>
              <a:t>réðu</a:t>
            </a:r>
            <a:r>
              <a:rPr lang="is-IS" dirty="0" smtClean="0"/>
              <a:t> siglingum um </a:t>
            </a:r>
            <a:r>
              <a:rPr lang="is-IS" dirty="0" err="1" smtClean="0"/>
              <a:t>N-Atlandshafið</a:t>
            </a:r>
            <a:r>
              <a:rPr lang="is-IS" dirty="0" smtClean="0"/>
              <a:t> (Flotaveldi) en Danir máttu einir stunda verslun á Íslandi.</a:t>
            </a:r>
          </a:p>
          <a:p>
            <a:r>
              <a:rPr lang="is-IS" dirty="0" smtClean="0"/>
              <a:t>Árið 1809 sigldi enskt kaupskip til Íslands til að versla þar. </a:t>
            </a:r>
          </a:p>
          <a:p>
            <a:r>
              <a:rPr lang="is-IS" dirty="0" smtClean="0"/>
              <a:t>Æðsti embættismaður Danakonungs á Íslandi (Trampe greifi) neitaði þeim um verslunarleyfi.</a:t>
            </a:r>
          </a:p>
          <a:p>
            <a:r>
              <a:rPr lang="is-IS" b="1" dirty="0" smtClean="0"/>
              <a:t>Jörgen Jörgensen (Jörundur hundadagakonungur) </a:t>
            </a:r>
            <a:r>
              <a:rPr lang="is-IS" dirty="0" smtClean="0"/>
              <a:t>var danskur </a:t>
            </a:r>
            <a:r>
              <a:rPr lang="is-IS" dirty="0" err="1" smtClean="0"/>
              <a:t>æfintýramaður</a:t>
            </a:r>
            <a:r>
              <a:rPr lang="is-IS" dirty="0" smtClean="0"/>
              <a:t> sem var í för með </a:t>
            </a:r>
            <a:r>
              <a:rPr lang="is-IS" dirty="0" err="1" smtClean="0"/>
              <a:t>bretum</a:t>
            </a:r>
            <a:r>
              <a:rPr lang="is-IS" dirty="0" smtClean="0"/>
              <a:t>. </a:t>
            </a:r>
          </a:p>
          <a:p>
            <a:r>
              <a:rPr lang="is-IS" dirty="0" smtClean="0"/>
              <a:t>Hann </a:t>
            </a:r>
            <a:r>
              <a:rPr lang="is-IS" dirty="0" err="1" smtClean="0"/>
              <a:t>lét</a:t>
            </a:r>
            <a:r>
              <a:rPr lang="is-IS" dirty="0" smtClean="0"/>
              <a:t> handtaka Trampe og gerði sjálfan sig að konungi Íslands í tvo mánuði sumarið 1809.</a:t>
            </a:r>
          </a:p>
          <a:p>
            <a:r>
              <a:rPr lang="is-IS" dirty="0" smtClean="0"/>
              <a:t>Handtekin og fluttur sem fangi til Englands,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92108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Upplýsingarheimspeki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 smtClean="0"/>
              <a:t>Fyrstu mennirnir sem á skipulagðan hátt settu </a:t>
            </a:r>
            <a:r>
              <a:rPr lang="is-IS" sz="2800" b="1" dirty="0"/>
              <a:t>?</a:t>
            </a:r>
            <a:r>
              <a:rPr lang="is-IS" dirty="0" smtClean="0"/>
              <a:t> við einveldi konungs voru:</a:t>
            </a:r>
          </a:p>
          <a:p>
            <a:r>
              <a:rPr lang="is-IS" b="1" dirty="0" smtClean="0"/>
              <a:t>John </a:t>
            </a:r>
            <a:r>
              <a:rPr lang="is-IS" b="1" dirty="0" err="1" smtClean="0"/>
              <a:t>Locke</a:t>
            </a:r>
            <a:r>
              <a:rPr lang="is-IS" b="1" dirty="0" smtClean="0"/>
              <a:t> (1632-1704) </a:t>
            </a:r>
            <a:r>
              <a:rPr lang="is-IS" dirty="0" smtClean="0"/>
              <a:t>hann taldi að konungar ættu að fá völd sín frá fólkinu,sem hefðu ákveðin grunnréttindi og hefðu rétt á að gera uppreisn gegn vanhæfum stjórnanda.</a:t>
            </a:r>
          </a:p>
          <a:p>
            <a:r>
              <a:rPr lang="is-IS" b="1" dirty="0" err="1" smtClean="0"/>
              <a:t>Montesquieu</a:t>
            </a:r>
            <a:r>
              <a:rPr lang="is-IS" b="1" dirty="0" smtClean="0"/>
              <a:t> (1689 – 1755</a:t>
            </a:r>
            <a:r>
              <a:rPr lang="is-IS" dirty="0" smtClean="0"/>
              <a:t>) Kom með kenninguna um </a:t>
            </a:r>
            <a:r>
              <a:rPr lang="is-IS" dirty="0" err="1" smtClean="0"/>
              <a:t>þrískiptingu</a:t>
            </a:r>
            <a:r>
              <a:rPr lang="is-IS" dirty="0" smtClean="0"/>
              <a:t> valdsins. Löggjafarvald – framkvæmdavald – dómsvald (valdaskiptingarreglan).</a:t>
            </a:r>
          </a:p>
          <a:p>
            <a:r>
              <a:rPr lang="is-IS" b="1" dirty="0" err="1" smtClean="0"/>
              <a:t>Voltaire</a:t>
            </a:r>
            <a:r>
              <a:rPr lang="is-IS" b="1" dirty="0" smtClean="0"/>
              <a:t> (1694-1778) </a:t>
            </a:r>
            <a:r>
              <a:rPr lang="is-IS" dirty="0" smtClean="0"/>
              <a:t>Barðist fyrir tjáningarfrelsi, m.a. réttinum til að gagnrýna ríkjandi þjóðskipulag.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12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Ameríska stjórnarbyltingin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Eftir að landnám Evrópumanna </a:t>
            </a:r>
            <a:r>
              <a:rPr lang="is-IS" dirty="0" err="1" smtClean="0"/>
              <a:t>hófs</a:t>
            </a:r>
            <a:r>
              <a:rPr lang="is-IS" dirty="0" smtClean="0"/>
              <a:t> í </a:t>
            </a:r>
            <a:r>
              <a:rPr lang="is-IS" dirty="0" err="1" smtClean="0"/>
              <a:t>N-Ameríku</a:t>
            </a:r>
            <a:r>
              <a:rPr lang="is-IS" dirty="0" smtClean="0"/>
              <a:t> árið 1620 var nýlendunum stjórnað frá Englandi af enskum landstjórum. Íbúarnir urðu að greiða Englandskonungi skatt.</a:t>
            </a:r>
          </a:p>
          <a:p>
            <a:r>
              <a:rPr lang="is-IS" dirty="0" smtClean="0"/>
              <a:t>Bretar höfðu einkarétt á að selja vörur til </a:t>
            </a:r>
            <a:r>
              <a:rPr lang="is-IS" dirty="0" err="1" smtClean="0"/>
              <a:t>nýlendnanna</a:t>
            </a:r>
            <a:r>
              <a:rPr lang="is-IS" dirty="0"/>
              <a:t> </a:t>
            </a:r>
            <a:r>
              <a:rPr lang="is-IS" dirty="0" smtClean="0"/>
              <a:t>og kaupa af þeim þeirra framleiðsluvörur.</a:t>
            </a:r>
          </a:p>
          <a:p>
            <a:r>
              <a:rPr lang="is-IS" dirty="0" smtClean="0"/>
              <a:t>Skattar og gjöld á nýlendubúa jukust stöðugt og að lokum gerður þeir uppreisn. </a:t>
            </a:r>
            <a:r>
              <a:rPr lang="is-IS" b="1" dirty="0" smtClean="0"/>
              <a:t>(Teboðið í </a:t>
            </a:r>
            <a:r>
              <a:rPr lang="is-IS" b="1" dirty="0" err="1" smtClean="0"/>
              <a:t>Boston</a:t>
            </a:r>
            <a:r>
              <a:rPr lang="is-IS" b="1" dirty="0" smtClean="0"/>
              <a:t>) </a:t>
            </a:r>
            <a:r>
              <a:rPr lang="is-IS" dirty="0" smtClean="0"/>
              <a:t>Þessi uppreisn leiddi til frelsisstríðs Bandaríkjanna sem stóð til 1783 þegar nýlendurnar urðu sjálfstætt ríki. U.S.A.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564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Sjálfstæðisyfirlýsing og stjórnarskrá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Nýlendubúar lýstu yfir sjálfstæði </a:t>
            </a:r>
            <a:r>
              <a:rPr lang="is-IS" dirty="0" err="1" smtClean="0"/>
              <a:t>sínu</a:t>
            </a:r>
            <a:r>
              <a:rPr lang="is-IS" dirty="0" smtClean="0"/>
              <a:t> 4. júlí 1776.</a:t>
            </a:r>
          </a:p>
          <a:p>
            <a:r>
              <a:rPr lang="is-IS" dirty="0" smtClean="0"/>
              <a:t>Bandaríkin fengu eigin stjórnarskrá 1787. Þessi stjórnarskrá byggir á hugmyndum upplýsingarheimsspekinganna og hefur verið fyrirmynd að gerð stjórnaskráa undanfarin 200 ár. Almenningur átti að velja stjórnendur landsins,og ríkisvaldið átti að skiptast á 3 aðila.</a:t>
            </a:r>
          </a:p>
          <a:p>
            <a:r>
              <a:rPr lang="is-IS" dirty="0" smtClean="0">
                <a:solidFill>
                  <a:srgbClr val="FF0000"/>
                </a:solidFill>
              </a:rPr>
              <a:t>Stjórnarskrá</a:t>
            </a:r>
            <a:r>
              <a:rPr lang="is-IS" dirty="0" smtClean="0"/>
              <a:t> er löggjöf sem ákvarðar hvernig samfélagi skuli stjórnað.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270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Ein stjórnarskrá fyrir alla?</a:t>
            </a:r>
            <a:br>
              <a:rPr lang="is-IS" dirty="0" smtClean="0"/>
            </a:b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err="1" smtClean="0"/>
              <a:t>Þó</a:t>
            </a:r>
            <a:r>
              <a:rPr lang="is-IS" dirty="0" smtClean="0"/>
              <a:t> bandaríska stjórnarskráin hafi verið lýðræðisleg miðað við það sem þá tíðkaðist,er hún barn síns tíma.</a:t>
            </a:r>
          </a:p>
          <a:p>
            <a:r>
              <a:rPr lang="is-IS" dirty="0" smtClean="0"/>
              <a:t>Þar stendur ,,allir menn eru fæddir frjálsir og jafnir og  og eiga að hafa sama rétt“.</a:t>
            </a:r>
          </a:p>
          <a:p>
            <a:r>
              <a:rPr lang="is-IS" dirty="0" smtClean="0"/>
              <a:t>Þetta gildir bara um hvíta karlmenn á ákveðnum aldri,hvað með konur – </a:t>
            </a:r>
            <a:r>
              <a:rPr lang="is-IS" dirty="0" err="1" smtClean="0"/>
              <a:t>frumbyggja</a:t>
            </a:r>
            <a:r>
              <a:rPr lang="is-IS" dirty="0" smtClean="0"/>
              <a:t> og fólk af öðrum uppruna?</a:t>
            </a:r>
          </a:p>
          <a:p>
            <a:r>
              <a:rPr lang="is-IS" dirty="0" smtClean="0"/>
              <a:t>Konur fengu ekki almennan kosningarétt í U.S.A. Fyr en 1920.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441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-228601" y="1041400"/>
            <a:ext cx="6241816" cy="2214032"/>
          </a:xfrm>
        </p:spPr>
        <p:txBody>
          <a:bodyPr/>
          <a:lstStyle/>
          <a:p>
            <a:r>
              <a:rPr lang="is-IS" dirty="0" smtClean="0"/>
              <a:t>Indíánar </a:t>
            </a:r>
            <a:r>
              <a:rPr lang="is-IS" dirty="0" err="1" smtClean="0"/>
              <a:t>frumbyggjar</a:t>
            </a:r>
            <a:r>
              <a:rPr lang="is-IS" dirty="0" smtClean="0"/>
              <a:t> Ameríku</a:t>
            </a:r>
            <a:endParaRPr lang="is-IS" dirty="0"/>
          </a:p>
        </p:txBody>
      </p:sp>
      <p:pic>
        <p:nvPicPr>
          <p:cNvPr id="5" name="Staðgengill mynda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3" r="25343"/>
          <a:stretch>
            <a:fillRect/>
          </a:stretch>
        </p:blipFill>
        <p:spPr>
          <a:xfrm>
            <a:off x="6167761" y="636744"/>
            <a:ext cx="3796194" cy="5006289"/>
          </a:xfrm>
        </p:spPr>
      </p:pic>
      <p:sp>
        <p:nvSpPr>
          <p:cNvPr id="3" name="Staðgengill efnis 2"/>
          <p:cNvSpPr>
            <a:spLocks noGrp="1"/>
          </p:cNvSpPr>
          <p:nvPr>
            <p:ph type="body" sz="half" idx="2"/>
          </p:nvPr>
        </p:nvSpPr>
        <p:spPr>
          <a:xfrm>
            <a:off x="-228601" y="3255432"/>
            <a:ext cx="6241816" cy="2561168"/>
          </a:xfrm>
        </p:spPr>
        <p:txBody>
          <a:bodyPr>
            <a:noAutofit/>
          </a:bodyPr>
          <a:lstStyle/>
          <a:p>
            <a:r>
              <a:rPr lang="is-IS" sz="2000" dirty="0"/>
              <a:t>Þegar Evrópumenn komu til </a:t>
            </a:r>
            <a:r>
              <a:rPr lang="is-IS" sz="2000" dirty="0" err="1"/>
              <a:t>N-Ameríku</a:t>
            </a:r>
            <a:r>
              <a:rPr lang="is-IS" sz="2000" dirty="0"/>
              <a:t> bjuggu þar hundruð ættbálka svokallaðra indíána.</a:t>
            </a:r>
          </a:p>
          <a:p>
            <a:r>
              <a:rPr lang="is-IS" sz="2000" dirty="0"/>
              <a:t>Þeir lifðu af veiðum og landbúnaði um allt meginlandið, frá Kanada í norðri til </a:t>
            </a:r>
            <a:r>
              <a:rPr lang="is-IS" sz="2000" dirty="0" err="1"/>
              <a:t>Mexico</a:t>
            </a:r>
            <a:r>
              <a:rPr lang="is-IS" sz="2000" dirty="0"/>
              <a:t> í suðri.</a:t>
            </a:r>
          </a:p>
          <a:p>
            <a:r>
              <a:rPr lang="is-IS" sz="2000" dirty="0"/>
              <a:t>Eftir því sem innflytjendum fjölgaði fækkaði indíánum og þeir voru hraktir af löndum sínum.</a:t>
            </a:r>
          </a:p>
          <a:p>
            <a:r>
              <a:rPr lang="is-IS" sz="2000" dirty="0"/>
              <a:t>Segja má að skipulagt þjóðarmorð hafi verið framið á indíánum á 18. og 19 öld í </a:t>
            </a:r>
            <a:r>
              <a:rPr lang="is-IS" sz="2000" dirty="0" err="1"/>
              <a:t>N-Ameríku</a:t>
            </a:r>
            <a:r>
              <a:rPr lang="is-IS" sz="2000" dirty="0"/>
              <a:t>. 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2136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-331632" y="595944"/>
            <a:ext cx="6241816" cy="1371600"/>
          </a:xfrm>
        </p:spPr>
        <p:txBody>
          <a:bodyPr/>
          <a:lstStyle/>
          <a:p>
            <a:r>
              <a:rPr lang="is-IS" dirty="0" smtClean="0"/>
              <a:t>Þrælar frá Afríku</a:t>
            </a:r>
            <a:endParaRPr lang="is-IS" dirty="0"/>
          </a:p>
        </p:txBody>
      </p:sp>
      <p:pic>
        <p:nvPicPr>
          <p:cNvPr id="9" name="Staðgengill mynda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3" r="28603"/>
          <a:stretch>
            <a:fillRect/>
          </a:stretch>
        </p:blipFill>
        <p:spPr/>
      </p:pic>
      <p:sp>
        <p:nvSpPr>
          <p:cNvPr id="3" name="Staðgengill efnis 2"/>
          <p:cNvSpPr>
            <a:spLocks noGrp="1"/>
          </p:cNvSpPr>
          <p:nvPr>
            <p:ph type="body" sz="half" idx="2"/>
          </p:nvPr>
        </p:nvSpPr>
        <p:spPr>
          <a:xfrm>
            <a:off x="-228601" y="2266682"/>
            <a:ext cx="6241816" cy="3621048"/>
          </a:xfrm>
        </p:spPr>
        <p:txBody>
          <a:bodyPr>
            <a:noAutofit/>
          </a:bodyPr>
          <a:lstStyle/>
          <a:p>
            <a:r>
              <a:rPr lang="is-IS" sz="2000" dirty="0"/>
              <a:t>Evrópumenn þörfnuðust vinnuafls til að vinna á búgörðum sínum og plantekrum. </a:t>
            </a:r>
          </a:p>
          <a:p>
            <a:r>
              <a:rPr lang="is-IS" sz="2000" dirty="0"/>
              <a:t>Talið er að 8-10 milljón þrælar hafi verið fluttir til Ameríku frá Afríku fra ca. 1500 – 1860.</a:t>
            </a:r>
          </a:p>
          <a:p>
            <a:r>
              <a:rPr lang="is-IS" sz="2000" dirty="0"/>
              <a:t>Þrælar voru eign </a:t>
            </a:r>
            <a:r>
              <a:rPr lang="is-IS" sz="2000" dirty="0" err="1"/>
              <a:t>húsbænda</a:t>
            </a:r>
            <a:r>
              <a:rPr lang="is-IS" sz="2000" dirty="0"/>
              <a:t> sinna eins og húsdýr. Þá mátti selja, kaupa, leigja og refsa að vild.</a:t>
            </a:r>
          </a:p>
          <a:p>
            <a:r>
              <a:rPr lang="is-IS" sz="2000" dirty="0"/>
              <a:t>Þrælahald var ekki afnumið í U.S.A. fyrr en árið 1865. </a:t>
            </a:r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12585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-228601" y="1041400"/>
            <a:ext cx="6241816" cy="1371600"/>
          </a:xfrm>
        </p:spPr>
        <p:txBody>
          <a:bodyPr>
            <a:normAutofit/>
          </a:bodyPr>
          <a:lstStyle/>
          <a:p>
            <a:r>
              <a:rPr lang="is-IS" sz="3200" b="1" dirty="0"/>
              <a:t>Franska stjórnarbyltingin</a:t>
            </a:r>
            <a:endParaRPr lang="is-IS" sz="3200" b="1" dirty="0"/>
          </a:p>
        </p:txBody>
      </p:sp>
      <p:pic>
        <p:nvPicPr>
          <p:cNvPr id="6" name="Staðgengill mynda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1" r="25741"/>
          <a:stretch>
            <a:fillRect/>
          </a:stretch>
        </p:blipFill>
        <p:spPr/>
      </p:pic>
      <p:sp>
        <p:nvSpPr>
          <p:cNvPr id="5" name="Textastaðgengill 4"/>
          <p:cNvSpPr>
            <a:spLocks noGrp="1"/>
          </p:cNvSpPr>
          <p:nvPr>
            <p:ph type="body" sz="half" idx="2"/>
          </p:nvPr>
        </p:nvSpPr>
        <p:spPr>
          <a:xfrm>
            <a:off x="-228601" y="3255432"/>
            <a:ext cx="6241816" cy="2810517"/>
          </a:xfrm>
        </p:spPr>
        <p:txBody>
          <a:bodyPr>
            <a:normAutofit fontScale="92500" lnSpcReduction="10000"/>
          </a:bodyPr>
          <a:lstStyle/>
          <a:p>
            <a:r>
              <a:rPr lang="is-IS" sz="2400" dirty="0"/>
              <a:t>Frelsisstríðið í Ameríku hafði áhrif í Frakklandi.</a:t>
            </a:r>
          </a:p>
          <a:p>
            <a:r>
              <a:rPr lang="is-IS" sz="2400" dirty="0"/>
              <a:t>Mikil </a:t>
            </a:r>
            <a:r>
              <a:rPr lang="is-IS" sz="2400" dirty="0" err="1"/>
              <a:t>óánægja</a:t>
            </a:r>
            <a:r>
              <a:rPr lang="is-IS" sz="2400" dirty="0"/>
              <a:t> með stjórn konungs leiddi loks til uppreisnar og byltingar í París 1789.</a:t>
            </a:r>
          </a:p>
          <a:p>
            <a:r>
              <a:rPr lang="is-IS" sz="2400" dirty="0"/>
              <a:t>Segja má að þetta hafi verið uppreisn 3. stéttar, borgaranna.</a:t>
            </a:r>
          </a:p>
          <a:p>
            <a:r>
              <a:rPr lang="is-IS" sz="2400" dirty="0"/>
              <a:t>Árásin á Bastilluna 14. júlí 1789 markar upphaf byltingarinnar</a:t>
            </a:r>
            <a:r>
              <a:rPr lang="is-I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64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ífrænt">
  <a:themeElements>
    <a:clrScheme name="Lífrænt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Lífrænt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ífrænt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573</TotalTime>
  <Words>1398</Words>
  <Application>Microsoft Office PowerPoint</Application>
  <PresentationFormat>Sýnt á skjá (4:3)</PresentationFormat>
  <Paragraphs>109</Paragraphs>
  <Slides>20</Slides>
  <Notes>0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2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20</vt:i4>
      </vt:variant>
    </vt:vector>
  </HeadingPairs>
  <TitlesOfParts>
    <vt:vector size="23" baseType="lpstr">
      <vt:lpstr>Arial</vt:lpstr>
      <vt:lpstr>Garamond</vt:lpstr>
      <vt:lpstr>Lífrænt</vt:lpstr>
      <vt:lpstr>Bylting bls.10-41</vt:lpstr>
      <vt:lpstr>Gamla samfélagið riðar til falls.</vt:lpstr>
      <vt:lpstr>Upplýsingarheimspeki</vt:lpstr>
      <vt:lpstr>Ameríska stjórnarbyltingin</vt:lpstr>
      <vt:lpstr>Sjálfstæðisyfirlýsing og stjórnarskrá</vt:lpstr>
      <vt:lpstr>Ein stjórnarskrá fyrir alla? </vt:lpstr>
      <vt:lpstr>Indíánar frumbyggjar Ameríku</vt:lpstr>
      <vt:lpstr>Þrælar frá Afríku</vt:lpstr>
      <vt:lpstr>Franska stjórnarbyltingin</vt:lpstr>
      <vt:lpstr>Franska byltingin breiðist út.</vt:lpstr>
      <vt:lpstr>Kvennagangan til Versala</vt:lpstr>
      <vt:lpstr>Ný stjórnarskrá</vt:lpstr>
      <vt:lpstr>Frá konungsríki til lýðveldis.</vt:lpstr>
      <vt:lpstr>Ógnarstjórn</vt:lpstr>
      <vt:lpstr>Napóleon tekur völdin</vt:lpstr>
      <vt:lpstr>Frakkland undir stjórn Napóleons</vt:lpstr>
      <vt:lpstr>Napóleon og her hans</vt:lpstr>
      <vt:lpstr>Fall Napóleons</vt:lpstr>
      <vt:lpstr>Napóleonsstyrjaldir á Norðurlöndum</vt:lpstr>
      <vt:lpstr>Valdarán á Íslandi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Bylting bls.10-41</dc:title>
  <dc:creator>Reynir S Engilbertsson</dc:creator>
  <cp:lastModifiedBy>Ólafur Ágúst Gíslason</cp:lastModifiedBy>
  <cp:revision>35</cp:revision>
  <dcterms:created xsi:type="dcterms:W3CDTF">2016-02-15T11:12:09Z</dcterms:created>
  <dcterms:modified xsi:type="dcterms:W3CDTF">2016-03-31T09:32:31Z</dcterms:modified>
</cp:coreProperties>
</file>